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78" r:id="rId2"/>
    <p:sldId id="675" r:id="rId3"/>
    <p:sldId id="687" r:id="rId4"/>
    <p:sldId id="697" r:id="rId5"/>
    <p:sldId id="689" r:id="rId6"/>
    <p:sldId id="686" r:id="rId7"/>
    <p:sldId id="698" r:id="rId8"/>
    <p:sldId id="692" r:id="rId9"/>
    <p:sldId id="688" r:id="rId10"/>
    <p:sldId id="699" r:id="rId11"/>
    <p:sldId id="691" r:id="rId12"/>
    <p:sldId id="690" r:id="rId13"/>
    <p:sldId id="695" r:id="rId14"/>
    <p:sldId id="802" r:id="rId15"/>
    <p:sldId id="696" r:id="rId16"/>
    <p:sldId id="694" r:id="rId17"/>
    <p:sldId id="693" r:id="rId18"/>
    <p:sldId id="678" r:id="rId19"/>
    <p:sldId id="702" r:id="rId20"/>
    <p:sldId id="711" r:id="rId21"/>
    <p:sldId id="710" r:id="rId22"/>
    <p:sldId id="709" r:id="rId23"/>
    <p:sldId id="708" r:id="rId24"/>
    <p:sldId id="707" r:id="rId25"/>
    <p:sldId id="803" r:id="rId26"/>
    <p:sldId id="706" r:id="rId27"/>
    <p:sldId id="705" r:id="rId28"/>
    <p:sldId id="704" r:id="rId29"/>
    <p:sldId id="804" r:id="rId30"/>
    <p:sldId id="712" r:id="rId31"/>
    <p:sldId id="71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675"/>
            <p14:sldId id="687"/>
            <p14:sldId id="697"/>
            <p14:sldId id="689"/>
            <p14:sldId id="686"/>
            <p14:sldId id="698"/>
            <p14:sldId id="692"/>
            <p14:sldId id="688"/>
            <p14:sldId id="699"/>
            <p14:sldId id="691"/>
            <p14:sldId id="690"/>
            <p14:sldId id="695"/>
            <p14:sldId id="802"/>
            <p14:sldId id="696"/>
            <p14:sldId id="694"/>
            <p14:sldId id="693"/>
            <p14:sldId id="678"/>
            <p14:sldId id="702"/>
            <p14:sldId id="711"/>
            <p14:sldId id="710"/>
            <p14:sldId id="709"/>
            <p14:sldId id="708"/>
            <p14:sldId id="707"/>
            <p14:sldId id="803"/>
            <p14:sldId id="706"/>
            <p14:sldId id="705"/>
            <p14:sldId id="704"/>
            <p14:sldId id="804"/>
            <p14:sldId id="712"/>
            <p14:sldId id="713"/>
          </p14:sldIdLst>
        </p14:section>
        <p14:section name="Untitled Section" id="{E24E34CA-CE4C-4AB8-87D2-391103C23C3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008"/>
    <a:srgbClr val="E21C1C"/>
    <a:srgbClr val="CC0099"/>
    <a:srgbClr val="FFD44B"/>
    <a:srgbClr val="CC0000"/>
    <a:srgbClr val="FF0000"/>
    <a:srgbClr val="921208"/>
    <a:srgbClr val="BDA30E"/>
    <a:srgbClr val="99850B"/>
    <a:srgbClr val="1B2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386" autoAdjust="0"/>
  </p:normalViewPr>
  <p:slideViewPr>
    <p:cSldViewPr snapToGrid="0">
      <p:cViewPr varScale="1">
        <p:scale>
          <a:sx n="70" d="100"/>
          <a:sy n="70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5/15/2023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4889E-9762-490A-BFC4-9EE0ADD4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355DF-5D0B-41F9-A0A7-E60DD44691C2}" type="datetimeFigureOut">
              <a:rPr lang="fa-IR"/>
              <a:pPr>
                <a:defRPr/>
              </a:pPr>
              <a:t>1444/10/25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C753F2-A89E-4B31-AFBE-1C26FBAC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CAB595-ECDA-4454-8380-DB9475C8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601DC9-5C77-4F0C-9AA3-AF640093C663}" type="slidenum">
              <a:rPr lang="fa-IR" altLang="en-US"/>
              <a:pPr/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158133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5ED5CE4-F91A-47F4-81DA-9969AF56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190A-6DCC-4631-A4EC-1659B22B4D33}" type="datetimeFigureOut">
              <a:rPr lang="fa-IR"/>
              <a:pPr>
                <a:defRPr/>
              </a:pPr>
              <a:t>1444/10/25</a:t>
            </a:fld>
            <a:endParaRPr lang="fa-I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932959A-957A-4BBE-B5CC-ACA6BF0F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145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="" xmlns:a16="http://schemas.microsoft.com/office/drawing/2014/main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  <p:sldLayoutId id="2147483918" r:id="rId14"/>
    <p:sldLayoutId id="214748391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موسسه آنامیس مهرجنوب برگزار میکند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4" y="2630513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مشاوره پیش از ازدواج</a:t>
            </a:r>
            <a:endParaRPr lang="en-US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5400" dirty="0">
                <a:solidFill>
                  <a:srgbClr val="C0504D"/>
                </a:solidFill>
                <a:cs typeface="B Titr" pitchFamily="2" charset="-78"/>
              </a:rPr>
              <a:t>نظریه های آشنایی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4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400" b="1" dirty="0">
                <a:solidFill>
                  <a:srgbClr val="8064A2">
                    <a:lumMod val="75000"/>
                  </a:srgbClr>
                </a:solidFill>
                <a:cs typeface="B Zar" panose="00000400000000000000" pitchFamily="2" charset="-78"/>
              </a:rPr>
              <a:t>1-نظریه همسان همسری</a:t>
            </a:r>
            <a:br>
              <a:rPr lang="fa-IR" sz="4400" b="1" dirty="0">
                <a:solidFill>
                  <a:srgbClr val="8064A2">
                    <a:lumMod val="75000"/>
                  </a:srgbClr>
                </a:solidFill>
                <a:cs typeface="B Zar" panose="00000400000000000000" pitchFamily="2" charset="-78"/>
              </a:rPr>
            </a:br>
            <a:r>
              <a:rPr lang="fa-IR" sz="4400" b="1" dirty="0">
                <a:solidFill>
                  <a:srgbClr val="8064A2">
                    <a:lumMod val="75000"/>
                  </a:srgbClr>
                </a:solidFill>
                <a:cs typeface="B Zar" panose="00000400000000000000" pitchFamily="2" charset="-78"/>
              </a:rPr>
              <a:t>2-نظریه نا همسان همسری</a:t>
            </a:r>
            <a:br>
              <a:rPr lang="fa-IR" sz="4400" b="1" dirty="0">
                <a:solidFill>
                  <a:srgbClr val="8064A2">
                    <a:lumMod val="75000"/>
                  </a:srgbClr>
                </a:solidFill>
                <a:cs typeface="B Zar" panose="00000400000000000000" pitchFamily="2" charset="-78"/>
              </a:rPr>
            </a:br>
            <a:r>
              <a:rPr lang="fa-IR" sz="4400" b="1" dirty="0">
                <a:solidFill>
                  <a:srgbClr val="8064A2">
                    <a:lumMod val="75000"/>
                  </a:srgbClr>
                </a:solidFill>
                <a:cs typeface="B Zar" panose="00000400000000000000" pitchFamily="2" charset="-78"/>
              </a:rPr>
              <a:t>3-نظریه صافی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000" b="1" dirty="0">
                <a:solidFill>
                  <a:srgbClr val="C0504D"/>
                </a:solidFill>
                <a:cs typeface="B Zar" panose="00000400000000000000" pitchFamily="2" charset="-78"/>
              </a:rPr>
              <a:t>نظریه های آشنایی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61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600" b="1" dirty="0">
                <a:cs typeface="B Zar" panose="00000400000000000000" pitchFamily="2" charset="-78"/>
              </a:rPr>
              <a:t>1-باعث می شود تا گستره ی تفاوتها را مشاهده کنیم.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2-به فرد کمک میکند تا خودرا بهتر بشناسد.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3-می فهمیم از چه اموری خوش مان می آید و از چه اموری  بدمان می آید.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4-به ما در یادگیری مهارتهای ارتباطی کمک می کند.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>فواید آشنایی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61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altLang="fa-IR" sz="3600" b="1" dirty="0">
                <a:cs typeface="B Zar" panose="00000400000000000000" pitchFamily="2" charset="-78"/>
              </a:rPr>
              <a:t>1-هردو نفرسعی درنشان دادن جنبه های مثبت هستند.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2-باعث دور شدن از دوستان وفعالیت های روزمره میشود.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3-کوتاهی در مواجهه با موضوعات ومسایل مشترک در زمان آشنایی.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4-آشنایی بدون حد و مرز،آمادگی هر دونفر برای ازدواج راتضعیف می کند.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محدودیت های آشنایی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64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400" b="1" u="sng" dirty="0">
                <a:solidFill>
                  <a:srgbClr val="C00000"/>
                </a:solidFill>
                <a:cs typeface="B Zar" panose="00000400000000000000" pitchFamily="2" charset="-78"/>
              </a:rPr>
              <a:t>10</a:t>
            </a:r>
            <a:r>
              <a:rPr lang="en-US" alt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  </a:t>
            </a:r>
            <a:r>
              <a:rPr lang="fa-IR" alt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اشتباه در فرآیند آشنایی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33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4400" b="1" dirty="0">
                <a:solidFill>
                  <a:schemeClr val="accent1"/>
                </a:solidFill>
                <a:cs typeface="B Zar" panose="00000400000000000000" pitchFamily="2" charset="-78"/>
              </a:rPr>
              <a:t>1- سوالات کافی نمی پرسند.</a:t>
            </a:r>
            <a:br>
              <a:rPr lang="fa-IR" altLang="fa-IR" sz="44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4400" b="1" dirty="0">
                <a:solidFill>
                  <a:schemeClr val="accent1"/>
                </a:solidFill>
                <a:cs typeface="B Zar" panose="00000400000000000000" pitchFamily="2" charset="-78"/>
              </a:rPr>
              <a:t>2- نشانه های هشدار دهنده را نادیده می گیرند.</a:t>
            </a:r>
            <a:br>
              <a:rPr lang="fa-IR" altLang="fa-IR" sz="44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4400" b="1" dirty="0">
                <a:solidFill>
                  <a:schemeClr val="accent1"/>
                </a:solidFill>
                <a:cs typeface="B Zar" panose="00000400000000000000" pitchFamily="2" charset="-78"/>
              </a:rPr>
              <a:t>3- عجولانه و زود هنگام سازش می کنند.</a:t>
            </a:r>
            <a:endParaRPr lang="en-US" sz="4400" b="1" dirty="0">
              <a:solidFill>
                <a:schemeClr val="accent1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400" b="1" u="sng" dirty="0">
                <a:solidFill>
                  <a:srgbClr val="C00000"/>
                </a:solidFill>
                <a:cs typeface="B Zar" panose="00000400000000000000" pitchFamily="2" charset="-78"/>
              </a:rPr>
              <a:t>10</a:t>
            </a:r>
            <a:r>
              <a:rPr lang="en-US" alt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  </a:t>
            </a:r>
            <a:r>
              <a:rPr lang="fa-IR" alt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اشتباه در فرآیند آشنایی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96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600" b="1" dirty="0">
                <a:cs typeface="B Zar" panose="00000400000000000000" pitchFamily="2" charset="-78"/>
              </a:rPr>
              <a:t>4- تسلیم نیازجنسی می شوند.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5- تسلیم زرق و برق های مادی وظاهری می شوند.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6- تعهد را مقدم بر تفاهم می دانند.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>
                <a:cs typeface="B Zar" panose="00000400000000000000" pitchFamily="2" charset="-78"/>
              </a:rPr>
              <a:t>7- تردیدهای خود را نادیده می گیرند.</a:t>
            </a:r>
            <a:endParaRPr lang="en-US" sz="36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600" u="sng" dirty="0">
                <a:solidFill>
                  <a:srgbClr val="C00000"/>
                </a:solidFill>
                <a:cs typeface="B Titr" panose="00000700000000000000" pitchFamily="2" charset="-78"/>
              </a:rPr>
              <a:t>10</a:t>
            </a:r>
            <a:r>
              <a:rPr lang="en-US" altLang="fa-IR" sz="3600" dirty="0">
                <a:solidFill>
                  <a:srgbClr val="C00000"/>
                </a:solidFill>
                <a:cs typeface="B Titr" panose="00000700000000000000" pitchFamily="2" charset="-78"/>
              </a:rPr>
              <a:t>  </a:t>
            </a:r>
            <a:r>
              <a:rPr lang="fa-IR" altLang="fa-IR" sz="3600" dirty="0">
                <a:solidFill>
                  <a:srgbClr val="C00000"/>
                </a:solidFill>
                <a:cs typeface="B Titr" panose="00000700000000000000" pitchFamily="2" charset="-78"/>
              </a:rPr>
              <a:t>اشتباه در فرآیند آشنایی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64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600" b="1" dirty="0">
                <a:solidFill>
                  <a:srgbClr val="7E1008"/>
                </a:solidFill>
                <a:cs typeface="B Zar" panose="00000400000000000000" pitchFamily="2" charset="-78"/>
              </a:rPr>
              <a:t>8- تفاهم را بر علاقه مقدم می دانند.</a:t>
            </a:r>
            <a:br>
              <a:rPr lang="fa-IR" altLang="fa-IR" sz="3600" b="1" dirty="0">
                <a:solidFill>
                  <a:srgbClr val="7E1008"/>
                </a:solidFill>
                <a:cs typeface="B Zar" panose="00000400000000000000" pitchFamily="2" charset="-78"/>
              </a:rPr>
            </a:br>
            <a:r>
              <a:rPr lang="fa-IR" altLang="fa-IR" sz="3600" b="1" dirty="0">
                <a:solidFill>
                  <a:srgbClr val="7E1008"/>
                </a:solidFill>
                <a:cs typeface="B Zar" panose="00000400000000000000" pitchFamily="2" charset="-78"/>
              </a:rPr>
              <a:t>9- باور به اینکه او را تغییر خواهیم داد.</a:t>
            </a:r>
            <a:br>
              <a:rPr lang="fa-IR" altLang="fa-IR" sz="3600" b="1" dirty="0">
                <a:solidFill>
                  <a:srgbClr val="7E1008"/>
                </a:solidFill>
                <a:cs typeface="B Zar" panose="00000400000000000000" pitchFamily="2" charset="-78"/>
              </a:rPr>
            </a:br>
            <a:r>
              <a:rPr lang="fa-IR" altLang="fa-IR" sz="3600" b="1" dirty="0">
                <a:solidFill>
                  <a:srgbClr val="7E1008"/>
                </a:solidFill>
                <a:cs typeface="B Zar" panose="00000400000000000000" pitchFamily="2" charset="-78"/>
              </a:rPr>
              <a:t>10- باور به اینکه پس از ازدواج مشکلات کم می شود.</a:t>
            </a:r>
            <a:endParaRPr lang="en-US" sz="3200" b="1" dirty="0">
              <a:solidFill>
                <a:srgbClr val="7E1008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400" b="1" u="sng" dirty="0">
                <a:solidFill>
                  <a:srgbClr val="7E1008"/>
                </a:solidFill>
                <a:cs typeface="B Zar" panose="00000400000000000000" pitchFamily="2" charset="-78"/>
              </a:rPr>
              <a:t>10</a:t>
            </a:r>
            <a:r>
              <a:rPr lang="en-US" altLang="fa-IR" sz="4400" b="1" dirty="0">
                <a:solidFill>
                  <a:srgbClr val="7E1008"/>
                </a:solidFill>
                <a:cs typeface="B Zar" panose="00000400000000000000" pitchFamily="2" charset="-78"/>
              </a:rPr>
              <a:t>  </a:t>
            </a:r>
            <a:r>
              <a:rPr lang="fa-IR" altLang="fa-IR" sz="4400" b="1" dirty="0">
                <a:solidFill>
                  <a:srgbClr val="7E1008"/>
                </a:solidFill>
                <a:cs typeface="B Zar" panose="00000400000000000000" pitchFamily="2" charset="-78"/>
              </a:rPr>
              <a:t>اشتباه در فرآیند آشنایی</a:t>
            </a:r>
            <a:endParaRPr lang="en-US" sz="3200" b="1" dirty="0">
              <a:solidFill>
                <a:srgbClr val="7E10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64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9115" y="2299265"/>
            <a:ext cx="10126639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آشنایی با خانواده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19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600" b="1" dirty="0" smtClean="0">
                <a:cs typeface="B Zar" panose="00000400000000000000" pitchFamily="2" charset="-78"/>
              </a:rPr>
              <a:t>-</a:t>
            </a:r>
            <a:r>
              <a:rPr lang="fa-IR" altLang="fa-IR" sz="3600" b="1" dirty="0">
                <a:cs typeface="B Zar" panose="00000400000000000000" pitchFamily="2" charset="-78"/>
              </a:rPr>
              <a:t>یکی از راههای شناسایی فرد مقابل،شناخت خانواده اوست.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3600" b="1" dirty="0" smtClean="0">
                <a:cs typeface="B Zar" panose="00000400000000000000" pitchFamily="2" charset="-78"/>
              </a:rPr>
              <a:t>-</a:t>
            </a:r>
            <a:r>
              <a:rPr lang="fa-IR" altLang="fa-IR" sz="3600" b="1" dirty="0">
                <a:cs typeface="B Zar" panose="00000400000000000000" pitchFamily="2" charset="-78"/>
              </a:rPr>
              <a:t>نتایج بدست آمده از  5174  زوج نشان داد که:</a:t>
            </a:r>
            <a:br>
              <a:rPr lang="fa-IR" altLang="fa-IR" sz="3600" b="1" dirty="0">
                <a:cs typeface="B Zar" panose="00000400000000000000" pitchFamily="2" charset="-78"/>
              </a:rPr>
            </a:br>
            <a:r>
              <a:rPr lang="fa-IR" altLang="fa-IR" sz="2400" b="1" dirty="0">
                <a:cs typeface="B Zar" panose="00000400000000000000" pitchFamily="2" charset="-78"/>
              </a:rPr>
              <a:t> *زمانیکه هم والدین پسر و دخترناخشنود بودند،حدود88درصدرضایت کمی داشتند.</a:t>
            </a:r>
            <a:br>
              <a:rPr lang="fa-IR" altLang="fa-IR" sz="2400" b="1" dirty="0">
                <a:cs typeface="B Zar" panose="00000400000000000000" pitchFamily="2" charset="-78"/>
              </a:rPr>
            </a:br>
            <a:r>
              <a:rPr lang="fa-IR" altLang="fa-IR" sz="2400" b="1" dirty="0">
                <a:cs typeface="B Zar" panose="00000400000000000000" pitchFamily="2" charset="-78"/>
              </a:rPr>
              <a:t> *در صورتیکه یکی از والدین نا خشنود از ازدواج فرزندشون بودند،73درصد رضایت </a:t>
            </a:r>
            <a:r>
              <a:rPr lang="fa-IR" altLang="fa-IR" sz="2400" b="1" dirty="0" smtClean="0">
                <a:cs typeface="B Zar" panose="00000400000000000000" pitchFamily="2" charset="-78"/>
              </a:rPr>
              <a:t>کم  </a:t>
            </a:r>
            <a:r>
              <a:rPr lang="fa-IR" altLang="fa-IR" sz="2400" b="1" dirty="0">
                <a:cs typeface="B Zar" panose="00000400000000000000" pitchFamily="2" charset="-78"/>
              </a:rPr>
              <a:t>داشتند.</a:t>
            </a:r>
            <a:br>
              <a:rPr lang="fa-IR" altLang="fa-IR" sz="2400" b="1" dirty="0">
                <a:cs typeface="B Zar" panose="00000400000000000000" pitchFamily="2" charset="-78"/>
              </a:rPr>
            </a:br>
            <a:r>
              <a:rPr lang="fa-IR" altLang="fa-IR" sz="2400" b="1" dirty="0">
                <a:cs typeface="B Zar" panose="00000400000000000000" pitchFamily="2" charset="-78"/>
              </a:rPr>
              <a:t> * در صورتیکه هردوی والدین راضی باشند 58 درصد ناراضی از وضعیت ارتباطی در زوجین مشاهده می گردد.</a:t>
            </a:r>
            <a:endParaRPr lang="en-US" sz="20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alt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آشنایی با خانواده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پروتکل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شناختي- رفتاري افسردگي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ازدواج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96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/>
            <a:endParaRPr lang="fa-IR" sz="3600" b="1" dirty="0">
              <a:solidFill>
                <a:schemeClr val="accent1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accent1"/>
                </a:solidFill>
                <a:cs typeface="B Zar" panose="00000400000000000000" pitchFamily="2" charset="-78"/>
              </a:rPr>
              <a:t>1-روش </a:t>
            </a:r>
            <a:r>
              <a:rPr 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مصاحبه(یک طرفه)</a:t>
            </a:r>
            <a:br>
              <a:rPr 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/>
            </a:r>
            <a:br>
              <a:rPr 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2-روش خودافشایی(دوطرفه</a:t>
            </a:r>
            <a:r>
              <a:rPr lang="fa-IR" sz="3600" b="1" dirty="0">
                <a:solidFill>
                  <a:srgbClr val="CC3399"/>
                </a:solidFill>
                <a:cs typeface="B Zar" panose="00000400000000000000" pitchFamily="2" charset="-78"/>
              </a:rPr>
              <a:t>)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rgbClr val="8064A2">
                    <a:lumMod val="75000"/>
                  </a:srgbClr>
                </a:solidFill>
                <a:cs typeface="B Titr" pitchFamily="2" charset="-78"/>
              </a:rPr>
              <a:t>روش گفتگو در آشنایی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1-سرگرمی ها وعلایق</a:t>
            </a:r>
            <a:b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600" b="1" dirty="0" smtClean="0">
                <a:solidFill>
                  <a:schemeClr val="accent1"/>
                </a:solidFill>
                <a:cs typeface="B Zar" panose="00000400000000000000" pitchFamily="2" charset="-78"/>
              </a:rPr>
              <a:t>2-باورها و ارزشهای </a:t>
            </a:r>
            <a: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دینی</a:t>
            </a:r>
            <a:b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3-باورها واصول اخلاقی</a:t>
            </a:r>
            <a:b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600" b="1" dirty="0">
                <a:solidFill>
                  <a:schemeClr val="accent1"/>
                </a:solidFill>
                <a:cs typeface="B Zar" panose="00000400000000000000" pitchFamily="2" charset="-78"/>
              </a:rPr>
              <a:t>3-دوستان</a:t>
            </a:r>
            <a:endParaRPr lang="en-US" sz="3200" b="1" dirty="0">
              <a:solidFill>
                <a:schemeClr val="accent1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altLang="fa-IR" sz="3200" dirty="0">
                <a:solidFill>
                  <a:srgbClr val="C00000"/>
                </a:solidFill>
                <a:cs typeface="B Titr" panose="00000700000000000000" pitchFamily="2" charset="-78"/>
              </a:rPr>
              <a:t>موضوعات گفتگوی قبل از ازدواج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4-اهداف،رشدوپیشرفت شخصی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6-خویشاوندان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7-رابطه ی صمیمانه باهمسر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8-رابطه باخانواده خود</a:t>
            </a:r>
            <a:endParaRPr lang="en-US" sz="2800" b="1" dirty="0">
              <a:solidFill>
                <a:schemeClr val="accent1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dirty="0">
                <a:solidFill>
                  <a:srgbClr val="C00000"/>
                </a:solidFill>
                <a:cs typeface="B Titr" panose="00000700000000000000" pitchFamily="2" charset="-78"/>
              </a:rPr>
              <a:t>موضوعات گفتگوی قبل از ازدواج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  <a:t>9-رابطه با خانواده همسر</a:t>
            </a:r>
            <a:b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  <a:t>10-حل اختلاف</a:t>
            </a:r>
            <a:b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  <a:t>11-پول ومسایل مالی</a:t>
            </a:r>
            <a:b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4000" b="1" dirty="0">
                <a:solidFill>
                  <a:schemeClr val="accent1"/>
                </a:solidFill>
                <a:cs typeface="B Zar" panose="00000400000000000000" pitchFamily="2" charset="-78"/>
              </a:rPr>
              <a:t>12-خواسته ها وتوقعات</a:t>
            </a:r>
            <a:endParaRPr lang="en-US" sz="3600" b="1" dirty="0">
              <a:solidFill>
                <a:schemeClr val="accent1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dirty="0">
                <a:solidFill>
                  <a:srgbClr val="C00000"/>
                </a:solidFill>
                <a:cs typeface="B Titr" panose="00000700000000000000" pitchFamily="2" charset="-78"/>
              </a:rPr>
              <a:t>موضوعات گفتگوی قبل از ازدواج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13-رویارویی با هیجان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14-وظایف زن ومرد درخانواده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15-فرزند وتربیت</a:t>
            </a:r>
            <a:b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</a:br>
            <a:r>
              <a:rPr lang="fa-IR" altLang="fa-IR" sz="3200" b="1" dirty="0">
                <a:solidFill>
                  <a:schemeClr val="accent1"/>
                </a:solidFill>
                <a:cs typeface="B Zar" panose="00000400000000000000" pitchFamily="2" charset="-78"/>
              </a:rPr>
              <a:t>16-موضوعات جنسی</a:t>
            </a:r>
            <a:endParaRPr lang="en-US" sz="2800" b="1" dirty="0">
              <a:solidFill>
                <a:schemeClr val="accent1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altLang="fa-IR" sz="3200" dirty="0">
                <a:solidFill>
                  <a:srgbClr val="C00000"/>
                </a:solidFill>
                <a:cs typeface="B Titr" panose="00000700000000000000" pitchFamily="2" charset="-78"/>
              </a:rPr>
              <a:t>موضوعات گفتگوی قبل از ازدواج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400" b="1" u="sng" dirty="0" smtClean="0">
                <a:solidFill>
                  <a:srgbClr val="C00000"/>
                </a:solidFill>
                <a:cs typeface="B Zar" panose="00000400000000000000" pitchFamily="2" charset="-78"/>
              </a:rPr>
              <a:t>تست تفاهم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7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-هر فرد باید برای خودش این تست را بسازد.</a:t>
            </a:r>
            <a:b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-باید در مورد هر یک از موضوعات،فهرستی از امیال و آرزوهای خود را در باره همسر آینده تان بنویسید.</a:t>
            </a:r>
            <a:b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-خصوصیت مطلوب برای همسر آینده تان را به صورت یک جمله خبری بنویسید.</a:t>
            </a:r>
            <a:b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-تعداد خواسته ها در باره هر کدام از موضوعات باید با هم برابر باشند.</a:t>
            </a:r>
            <a:endParaRPr lang="en-US" sz="20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تست تفاهم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CC3399"/>
                </a:solidFill>
                <a:cs typeface="B Zar" panose="00000400000000000000" pitchFamily="2" charset="-78"/>
              </a:rPr>
              <a:t>-به هر خواسته بر اساس مقیاس لیکرت ( کاملا،زیاد،تقریبا،کم،به ندرت آن خصوصیت را دارد)</a:t>
            </a:r>
            <a:br>
              <a:rPr lang="fa-IR" sz="2800" b="1" dirty="0">
                <a:solidFill>
                  <a:srgbClr val="CC3399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CC3399"/>
                </a:solidFill>
                <a:cs typeface="B Zar" panose="00000400000000000000" pitchFamily="2" charset="-78"/>
              </a:rPr>
              <a:t> به ترتیب 5،4،3،2،1 امتیاز بدهید.</a:t>
            </a:r>
            <a:br>
              <a:rPr lang="fa-IR" sz="2800" b="1" dirty="0">
                <a:solidFill>
                  <a:srgbClr val="CC3399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CC3399"/>
                </a:solidFill>
                <a:cs typeface="B Zar" panose="00000400000000000000" pitchFamily="2" charset="-78"/>
              </a:rPr>
              <a:t>-جمع امتیازات هر موضوع رابه بالاترین امتیاز آن موضوع تقسیم نموده ودر عدد 100 ضرب نموده تا درصد تفاهم آن موضوع بدست آید.</a:t>
            </a:r>
            <a:endParaRPr lang="en-US" sz="20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تست تفاهم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-در مورد تمام موضوعات،نمره تفاهم ودرصد تفاهم را بدست آورید.</a:t>
            </a:r>
            <a:b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-برای محاسبه تفاهم کلی ،درصد تفاهم رادرهر موضوع بدست آورده وسپس میانگین آنها را بدست آورید. </a:t>
            </a:r>
            <a:endParaRPr lang="en-US" sz="28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تست تفاهم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0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400" b="1" u="sng" dirty="0" smtClean="0">
                <a:solidFill>
                  <a:srgbClr val="C00000"/>
                </a:solidFill>
                <a:cs typeface="B Zar" panose="00000400000000000000" pitchFamily="2" charset="-78"/>
              </a:rPr>
              <a:t>نشانه های هشدار دهنده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4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  <a:t>1-آشنایی </a:t>
            </a:r>
          </a:p>
          <a:p>
            <a:pPr algn="r" rtl="1"/>
            <a:r>
              <a:rPr lang="fa-IR" sz="4400" b="1" dirty="0" smtClean="0">
                <a:solidFill>
                  <a:srgbClr val="C00000"/>
                </a:solidFill>
                <a:latin typeface="IranNastaliq" pitchFamily="18" charset="0"/>
                <a:cs typeface="B Zar" panose="00000400000000000000" pitchFamily="2" charset="-78"/>
              </a:rPr>
              <a:t>2-خواستگاری</a:t>
            </a:r>
            <a:r>
              <a:rPr lang="fa-IR" sz="4400" b="1" dirty="0" smtClean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  <a:t/>
            </a:r>
            <a:br>
              <a:rPr lang="fa-IR" sz="4400" b="1" dirty="0" smtClean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</a:br>
            <a:r>
              <a:rPr lang="fa-IR" sz="4400" b="1" dirty="0" smtClean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  <a:t>3-نامزدی</a:t>
            </a:r>
            <a:r>
              <a:rPr lang="fa-IR" sz="4400" b="1" dirty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  <a:t/>
            </a:r>
            <a:br>
              <a:rPr lang="fa-IR" sz="4400" b="1" dirty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</a:br>
            <a:r>
              <a:rPr lang="fa-IR" sz="4400" b="1" dirty="0" smtClean="0">
                <a:solidFill>
                  <a:srgbClr val="0070C0"/>
                </a:solidFill>
                <a:latin typeface="IranNastaliq" pitchFamily="18" charset="0"/>
                <a:cs typeface="B Zar" panose="00000400000000000000" pitchFamily="2" charset="-78"/>
              </a:rPr>
              <a:t>4-عقد</a:t>
            </a:r>
          </a:p>
          <a:p>
            <a:pPr algn="r" rtl="1"/>
            <a:r>
              <a:rPr lang="fa-IR" sz="4400" b="1" dirty="0" smtClean="0">
                <a:solidFill>
                  <a:srgbClr val="C00000"/>
                </a:solidFill>
                <a:latin typeface="IranNastaliq" pitchFamily="18" charset="0"/>
                <a:cs typeface="B Zar" panose="00000400000000000000" pitchFamily="2" charset="-78"/>
              </a:rPr>
              <a:t>5-ازدواج</a:t>
            </a:r>
            <a:endParaRPr lang="en-US" sz="2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مراحل ازدواج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8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A986DF-4803-4303-A736-5AE59091019E}"/>
              </a:ext>
            </a:extLst>
          </p:cNvPr>
          <p:cNvSpPr/>
          <p:nvPr/>
        </p:nvSpPr>
        <p:spPr>
          <a:xfrm>
            <a:off x="6762752" y="1500188"/>
            <a:ext cx="5048249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solidFill>
                  <a:schemeClr val="bg1"/>
                </a:solidFill>
                <a:cs typeface="B Titr" pitchFamily="2" charset="-78"/>
              </a:rPr>
              <a:t>1-ازصحبت کردن در مورد گذشته خود اجتناب می کند.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CAA5A9-B501-43F1-982F-BE41F5D2AF98}"/>
              </a:ext>
            </a:extLst>
          </p:cNvPr>
          <p:cNvSpPr/>
          <p:nvPr/>
        </p:nvSpPr>
        <p:spPr>
          <a:xfrm>
            <a:off x="6762752" y="2571750"/>
            <a:ext cx="5048249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2-جزئیات سوابق خانوادگی اش را فاش نمی کند.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0BA7F3-E461-48A2-8B4B-C5866A33701F}"/>
              </a:ext>
            </a:extLst>
          </p:cNvPr>
          <p:cNvSpPr/>
          <p:nvPr/>
        </p:nvSpPr>
        <p:spPr>
          <a:xfrm>
            <a:off x="6762752" y="3714750"/>
            <a:ext cx="5048249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3-همچنان با نامزدقبلی تماس دارد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968A914-9D19-46DB-9BE9-DC648E7DB619}"/>
              </a:ext>
            </a:extLst>
          </p:cNvPr>
          <p:cNvSpPr/>
          <p:nvPr/>
        </p:nvSpPr>
        <p:spPr>
          <a:xfrm>
            <a:off x="6762751" y="5000626"/>
            <a:ext cx="4857749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4-بسیار مطیع اعضای خانواده خود است.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344A4C-D281-4337-B71F-E4C7B9E2BAA0}"/>
              </a:ext>
            </a:extLst>
          </p:cNvPr>
          <p:cNvSpPr/>
          <p:nvPr/>
        </p:nvSpPr>
        <p:spPr>
          <a:xfrm>
            <a:off x="857251" y="1428750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1-با این کار دارد مساله ای جدی را پنهان می کند.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939FFA6-E02B-444C-85EA-BC007D1573B4}"/>
              </a:ext>
            </a:extLst>
          </p:cNvPr>
          <p:cNvSpPr/>
          <p:nvPr/>
        </p:nvSpPr>
        <p:spPr>
          <a:xfrm>
            <a:off x="857251" y="2500313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2-با صمیمی شدن مشکل دارد،خشم سرکوب شده خود را ممکنه روی شما فرافکن کند.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DE47915-C058-49C5-A509-902AF5E3289A}"/>
              </a:ext>
            </a:extLst>
          </p:cNvPr>
          <p:cNvSpPr/>
          <p:nvPr/>
        </p:nvSpPr>
        <p:spPr>
          <a:xfrm>
            <a:off x="762000" y="3714750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3-قادر نخواهد بود به شما قول ازدواج بدهدوممکن است به نامزد قبلی برگردد.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E8734BC-781E-4B7C-A16D-898926FF3117}"/>
              </a:ext>
            </a:extLst>
          </p:cNvPr>
          <p:cNvSpPr/>
          <p:nvPr/>
        </p:nvSpPr>
        <p:spPr>
          <a:xfrm>
            <a:off x="762000" y="5072063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4-قادر نخواهد بود که جای شما را درخانواده باز کند،وطرف شما را نخواهد گرفت.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5C0739-2705-477F-946F-C761072618FA}"/>
              </a:ext>
            </a:extLst>
          </p:cNvPr>
          <p:cNvSpPr/>
          <p:nvPr/>
        </p:nvSpPr>
        <p:spPr>
          <a:xfrm>
            <a:off x="6858001" y="357188"/>
            <a:ext cx="47625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dirty="0">
                <a:cs typeface="B Titr" pitchFamily="2" charset="-78"/>
              </a:rPr>
              <a:t>نشانه های هشداردهنده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902DC7B-4AFF-4109-8889-5E0F9D4A75E5}"/>
              </a:ext>
            </a:extLst>
          </p:cNvPr>
          <p:cNvSpPr/>
          <p:nvPr/>
        </p:nvSpPr>
        <p:spPr>
          <a:xfrm>
            <a:off x="857251" y="285750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cs typeface="B Titr" pitchFamily="2" charset="-78"/>
              </a:rPr>
              <a:t>مشکل نهایی</a:t>
            </a:r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xmlns="" id="{9ABD4D02-96F9-48EE-8317-CCFA17D15686}"/>
              </a:ext>
            </a:extLst>
          </p:cNvPr>
          <p:cNvSpPr/>
          <p:nvPr/>
        </p:nvSpPr>
        <p:spPr>
          <a:xfrm>
            <a:off x="6000751" y="1785938"/>
            <a:ext cx="666749" cy="21431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18" name="Left Arrow 17">
            <a:extLst>
              <a:ext uri="{FF2B5EF4-FFF2-40B4-BE49-F238E27FC236}">
                <a16:creationId xmlns:a16="http://schemas.microsoft.com/office/drawing/2014/main" xmlns="" id="{5901A498-D906-4AB9-BE2B-507EB139C5E6}"/>
              </a:ext>
            </a:extLst>
          </p:cNvPr>
          <p:cNvSpPr/>
          <p:nvPr/>
        </p:nvSpPr>
        <p:spPr>
          <a:xfrm>
            <a:off x="6000751" y="2928938"/>
            <a:ext cx="666749" cy="21431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xmlns="" id="{B5056136-37BD-47F5-85CC-3B4CC5EB5FA2}"/>
              </a:ext>
            </a:extLst>
          </p:cNvPr>
          <p:cNvSpPr/>
          <p:nvPr/>
        </p:nvSpPr>
        <p:spPr>
          <a:xfrm flipV="1">
            <a:off x="6000751" y="4000501"/>
            <a:ext cx="666749" cy="214313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20" name="Left Arrow 19">
            <a:extLst>
              <a:ext uri="{FF2B5EF4-FFF2-40B4-BE49-F238E27FC236}">
                <a16:creationId xmlns:a16="http://schemas.microsoft.com/office/drawing/2014/main" xmlns="" id="{A3050F1E-6C3B-4A40-9BF5-89E6E2FF1F48}"/>
              </a:ext>
            </a:extLst>
          </p:cNvPr>
          <p:cNvSpPr/>
          <p:nvPr/>
        </p:nvSpPr>
        <p:spPr>
          <a:xfrm flipV="1">
            <a:off x="6096000" y="5429251"/>
            <a:ext cx="666751" cy="214313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</p:spTree>
    <p:extLst>
      <p:ext uri="{BB962C8B-B14F-4D97-AF65-F5344CB8AC3E}">
        <p14:creationId xmlns:p14="http://schemas.microsoft.com/office/powerpoint/2010/main" val="1195303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D65DD3F-754B-4BD8-95A1-7231982A3A09}"/>
              </a:ext>
            </a:extLst>
          </p:cNvPr>
          <p:cNvSpPr/>
          <p:nvPr/>
        </p:nvSpPr>
        <p:spPr>
          <a:xfrm>
            <a:off x="476251" y="642938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5-این امکان وجود دارد که معتاد باشد،گرچه او این کار را انکار می کند.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F300883-B8FA-46BB-AA61-93A6C5C59A3B}"/>
              </a:ext>
            </a:extLst>
          </p:cNvPr>
          <p:cNvSpPr/>
          <p:nvPr/>
        </p:nvSpPr>
        <p:spPr>
          <a:xfrm>
            <a:off x="6858000" y="3429000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7-لاس زدن های مکرر،چشم چرانی،نیاز شدید به توجه از جانب دیگران.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7214008-6E7F-403B-A60C-7B62428751D3}"/>
              </a:ext>
            </a:extLst>
          </p:cNvPr>
          <p:cNvSpPr/>
          <p:nvPr/>
        </p:nvSpPr>
        <p:spPr>
          <a:xfrm>
            <a:off x="6858000" y="2143125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6-بی نهایت سفت ودقیق بوده ومرتبا عشق،محبت وهدایای بسیار به شما می دهد.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9F59CF4-DF73-450C-8890-F0D5B63B139F}"/>
              </a:ext>
            </a:extLst>
          </p:cNvPr>
          <p:cNvSpPr/>
          <p:nvPr/>
        </p:nvSpPr>
        <p:spPr>
          <a:xfrm>
            <a:off x="381000" y="2071688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6-روی شما احساس مالکیت شدید داشته ودرضمن بسیار حسود باشد.وبرای شما آزادی قائل نمی باشد.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A1D9F1-1564-4E6F-BD61-FA1058F9FDE0}"/>
              </a:ext>
            </a:extLst>
          </p:cNvPr>
          <p:cNvSpPr/>
          <p:nvPr/>
        </p:nvSpPr>
        <p:spPr>
          <a:xfrm>
            <a:off x="285751" y="4929188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9-نفر بعدی شما هستید.مسئولیت سهم خود در بوجود آوردن مشکلات را نمی پذیرد.وهمیشه از دست شما عصبانی خواهد بود.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C89FABA-35A5-4308-B102-640BE2B2C1D9}"/>
              </a:ext>
            </a:extLst>
          </p:cNvPr>
          <p:cNvSpPr/>
          <p:nvPr/>
        </p:nvSpPr>
        <p:spPr>
          <a:xfrm>
            <a:off x="381000" y="3429000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7-مراقب خیانتهای احتمالی از جانب او باشید.این افراد هرگز به شما احساس امنیت نمی دهند.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78F805E-BD0A-4D4D-AB1B-46BDFA7B5540}"/>
              </a:ext>
            </a:extLst>
          </p:cNvPr>
          <p:cNvSpPr/>
          <p:nvPr/>
        </p:nvSpPr>
        <p:spPr>
          <a:xfrm>
            <a:off x="6762751" y="5000625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8-نسبت به نامزد قبلی بسیار عصبانی بوده ومدام او را مقصر مشکلاتش می داند.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7405DA6-CB7D-4AF2-BA1A-9CF29CF09443}"/>
              </a:ext>
            </a:extLst>
          </p:cNvPr>
          <p:cNvSpPr/>
          <p:nvPr/>
        </p:nvSpPr>
        <p:spPr>
          <a:xfrm>
            <a:off x="6762751" y="642938"/>
            <a:ext cx="5029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400" dirty="0">
                <a:cs typeface="B Titr" pitchFamily="2" charset="-78"/>
              </a:rPr>
              <a:t>5-سوء مصرف مواد داشته وبدون پهن کردن بساط قادر نیست درکنار دیگران باشد.</a:t>
            </a:r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xmlns="" id="{A17021A6-E9DC-46F1-BD3A-58F21AE83831}"/>
              </a:ext>
            </a:extLst>
          </p:cNvPr>
          <p:cNvSpPr/>
          <p:nvPr/>
        </p:nvSpPr>
        <p:spPr>
          <a:xfrm>
            <a:off x="5810251" y="2428876"/>
            <a:ext cx="666749" cy="214313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xmlns="" id="{201C32BF-EAF7-4C96-9C80-2EE53E9536A4}"/>
              </a:ext>
            </a:extLst>
          </p:cNvPr>
          <p:cNvSpPr/>
          <p:nvPr/>
        </p:nvSpPr>
        <p:spPr>
          <a:xfrm>
            <a:off x="5715001" y="1000126"/>
            <a:ext cx="666751" cy="214313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xmlns="" id="{05B6FF60-826E-4B17-8D7C-4779E4807E61}"/>
              </a:ext>
            </a:extLst>
          </p:cNvPr>
          <p:cNvSpPr/>
          <p:nvPr/>
        </p:nvSpPr>
        <p:spPr>
          <a:xfrm>
            <a:off x="5905500" y="3714750"/>
            <a:ext cx="666751" cy="266700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xmlns="" id="{660E7DD0-C75C-4559-B8CD-57CF3DAFEA4E}"/>
              </a:ext>
            </a:extLst>
          </p:cNvPr>
          <p:cNvSpPr/>
          <p:nvPr/>
        </p:nvSpPr>
        <p:spPr>
          <a:xfrm>
            <a:off x="5715001" y="5286376"/>
            <a:ext cx="666751" cy="214313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400"/>
          </a:p>
        </p:txBody>
      </p:sp>
    </p:spTree>
    <p:extLst>
      <p:ext uri="{BB962C8B-B14F-4D97-AF65-F5344CB8AC3E}">
        <p14:creationId xmlns:p14="http://schemas.microsoft.com/office/powerpoint/2010/main" val="212890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پروتکل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شناختي- رفتاري افسردگي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مرحله آشنایی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93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fa-IR" sz="28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1-محیط زندگی(همسایه بودن، محل کار، محل تحصیل)</a:t>
            </a: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/>
            </a:r>
            <a:b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2-میهمانی ها ومراسم</a:t>
            </a:r>
            <a:b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3-معرفی توسط </a:t>
            </a:r>
            <a:r>
              <a:rPr lang="fa-IR" altLang="fa-IR" sz="28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دیگران(روش صافی)</a:t>
            </a: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/>
            </a:r>
            <a:b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altLang="fa-IR" sz="28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4-فضای </a:t>
            </a: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مجازی </a:t>
            </a:r>
            <a:b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5-مراکز همسریابی</a:t>
            </a:r>
            <a:r>
              <a:rPr lang="fa-IR" alt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/>
            </a:r>
            <a:br>
              <a:rPr lang="fa-IR" alt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altLang="fa-IR" sz="2800" b="1" dirty="0">
                <a:solidFill>
                  <a:srgbClr val="0070C0"/>
                </a:solidFill>
                <a:cs typeface="B Zar" panose="00000400000000000000" pitchFamily="2" charset="-78"/>
              </a:rPr>
              <a:t>6-آشنایی اتفاقی</a:t>
            </a:r>
            <a:endParaRPr lang="en-US" sz="28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4000" b="1" dirty="0">
                <a:solidFill>
                  <a:srgbClr val="C00000"/>
                </a:solidFill>
                <a:cs typeface="B Zar" panose="00000400000000000000" pitchFamily="2" charset="-78"/>
              </a:rPr>
              <a:t>مهمترین شیوه های آشنایی: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71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فردی </a:t>
            </a:r>
            <a:r>
              <a:rPr lang="fa-IR" sz="2800" b="1" dirty="0">
                <a:cs typeface="B Zar" panose="00000400000000000000" pitchFamily="2" charset="-78"/>
              </a:rPr>
              <a:t>که قصد ازدواج دارد،دراین </a:t>
            </a:r>
            <a:r>
              <a:rPr lang="fa-IR" sz="2800" b="1" dirty="0" smtClean="0">
                <a:cs typeface="B Zar" panose="00000400000000000000" pitchFamily="2" charset="-78"/>
              </a:rPr>
              <a:t>دوره: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1- </a:t>
            </a:r>
            <a:r>
              <a:rPr lang="fa-IR" sz="2800" b="1" dirty="0">
                <a:cs typeface="B Zar" panose="00000400000000000000" pitchFamily="2" charset="-78"/>
              </a:rPr>
              <a:t>تقاضای ارتباط جنسی نمی کند.</a:t>
            </a:r>
            <a:br>
              <a:rPr lang="fa-IR" sz="2800" b="1" dirty="0">
                <a:cs typeface="B Zar" panose="00000400000000000000" pitchFamily="2" charset="-78"/>
              </a:rPr>
            </a:br>
            <a:r>
              <a:rPr lang="fa-IR" sz="2800" b="1" dirty="0" smtClean="0">
                <a:cs typeface="B Zar" panose="00000400000000000000" pitchFamily="2" charset="-78"/>
              </a:rPr>
              <a:t>2-ارتباطش </a:t>
            </a:r>
            <a:r>
              <a:rPr lang="fa-IR" sz="2800" b="1" dirty="0">
                <a:cs typeface="B Zar" panose="00000400000000000000" pitchFamily="2" charset="-78"/>
              </a:rPr>
              <a:t>را از خانواده مخفی نمی کند.</a:t>
            </a:r>
            <a:br>
              <a:rPr lang="fa-IR" sz="2800" b="1" dirty="0">
                <a:cs typeface="B Zar" panose="00000400000000000000" pitchFamily="2" charset="-78"/>
              </a:rPr>
            </a:br>
            <a:r>
              <a:rPr lang="fa-IR" sz="2800" b="1" dirty="0" smtClean="0">
                <a:cs typeface="B Zar" panose="00000400000000000000" pitchFamily="2" charset="-78"/>
              </a:rPr>
              <a:t>3-زمان </a:t>
            </a:r>
            <a:r>
              <a:rPr lang="fa-IR" sz="2800" b="1" dirty="0">
                <a:cs typeface="B Zar" panose="00000400000000000000" pitchFamily="2" charset="-78"/>
              </a:rPr>
              <a:t>آشنایی رابیش از اندازه طولانی نمی کند.</a:t>
            </a:r>
            <a:br>
              <a:rPr lang="fa-IR" sz="2800" b="1" dirty="0">
                <a:cs typeface="B Zar" panose="00000400000000000000" pitchFamily="2" charset="-78"/>
              </a:rPr>
            </a:br>
            <a:r>
              <a:rPr lang="fa-IR" sz="2800" b="1" dirty="0" smtClean="0">
                <a:cs typeface="B Zar" panose="00000400000000000000" pitchFamily="2" charset="-78"/>
              </a:rPr>
              <a:t>4-سعی </a:t>
            </a:r>
            <a:r>
              <a:rPr lang="fa-IR" sz="2800" b="1" dirty="0">
                <a:cs typeface="B Zar" panose="00000400000000000000" pitchFamily="2" charset="-78"/>
              </a:rPr>
              <a:t>دربدست آوردن اطلاعات داردوتنها به تبادل احساسات </a:t>
            </a:r>
            <a:r>
              <a:rPr lang="fa-IR" sz="2800" b="1" dirty="0" smtClean="0">
                <a:cs typeface="B Zar" panose="00000400000000000000" pitchFamily="2" charset="-78"/>
              </a:rPr>
              <a:t>بسنده نمی </a:t>
            </a:r>
            <a:r>
              <a:rPr lang="fa-IR" sz="2800" b="1" dirty="0">
                <a:cs typeface="B Zar" panose="00000400000000000000" pitchFamily="2" charset="-78"/>
              </a:rPr>
              <a:t>کند. 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solidFill>
                  <a:srgbClr val="C00000"/>
                </a:solidFill>
                <a:cs typeface="B Zar" panose="00000400000000000000" pitchFamily="2" charset="-78"/>
              </a:rPr>
              <a:t>نشانه هایی که عملا داشتن نیت ازدواج را در آشنایی نشان می دهد: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88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پروتکل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شناختي- رفتاري افسردگي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7355" y="2299265"/>
            <a:ext cx="9730854" cy="15084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عوامل موثر در آشنایی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47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جذابیت اولین </a:t>
            </a:r>
            <a:r>
              <a:rPr lang="fa-IR" sz="4000" b="1" dirty="0">
                <a:solidFill>
                  <a:srgbClr val="C00000"/>
                </a:solidFill>
                <a:cs typeface="B Zar" panose="00000400000000000000" pitchFamily="2" charset="-78"/>
              </a:rPr>
              <a:t>عنصر محرک در آشنایی </a:t>
            </a:r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است</a:t>
            </a:r>
            <a:r>
              <a:rPr lang="fa-IR" sz="4800" b="1" dirty="0">
                <a:solidFill>
                  <a:srgbClr val="0070C0"/>
                </a:solidFill>
                <a:cs typeface="B Zar" panose="00000400000000000000" pitchFamily="2" charset="-78"/>
              </a:rPr>
              <a:t/>
            </a:r>
            <a:br>
              <a:rPr lang="fa-IR" sz="48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3600" b="1" dirty="0">
                <a:solidFill>
                  <a:srgbClr val="0070C0"/>
                </a:solidFill>
                <a:cs typeface="B Zar" panose="00000400000000000000" pitchFamily="2" charset="-78"/>
              </a:rPr>
              <a:t>بر اساس مطالعات در33 </a:t>
            </a:r>
            <a:r>
              <a:rPr lang="fa-IR" sz="36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فرهنگ: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در مردان 1-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ظاهر فیزیکی </a:t>
            </a:r>
            <a:r>
              <a:rPr lang="fa-IR" sz="36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2- 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دور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نمای مالی </a:t>
            </a:r>
            <a:r>
              <a:rPr lang="fa-IR" sz="36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3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-سخت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کوشی </a:t>
            </a:r>
            <a:endParaRPr lang="fa-IR" sz="3600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برای زنان جذاب بوده است</a:t>
            </a:r>
            <a:endParaRPr lang="fa-IR" sz="36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dirty="0">
                <a:solidFill>
                  <a:srgbClr val="FF3300"/>
                </a:solidFill>
                <a:cs typeface="B Titr" pitchFamily="2" charset="-78"/>
              </a:rPr>
              <a:t>جذابیت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61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0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1-جذابیت </a:t>
            </a:r>
            <a: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>ظاهری</a:t>
            </a:r>
            <a:b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40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2-جذابیت </a:t>
            </a:r>
            <a: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>شخصیتی</a:t>
            </a:r>
            <a:b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40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3-شباهتهای </a:t>
            </a:r>
            <a: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>طرفین</a:t>
            </a:r>
            <a:b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</a:br>
            <a:r>
              <a:rPr lang="fa-IR" sz="40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4-تضادها </a:t>
            </a:r>
            <a:r>
              <a:rPr lang="fa-IR" sz="4000" b="1" dirty="0">
                <a:solidFill>
                  <a:srgbClr val="0070C0"/>
                </a:solidFill>
                <a:cs typeface="B Zar" panose="00000400000000000000" pitchFamily="2" charset="-78"/>
              </a:rPr>
              <a:t>وتفاوتهای طرفین</a:t>
            </a:r>
            <a:endParaRPr lang="en-US" sz="5400" b="1" dirty="0">
              <a:solidFill>
                <a:srgbClr val="0070C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dirty="0">
                <a:solidFill>
                  <a:srgbClr val="006600"/>
                </a:solidFill>
                <a:cs typeface="B Titr" pitchFamily="2" charset="-78"/>
              </a:rPr>
              <a:t>منابع جذابیت 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71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19403</TotalTime>
  <Words>603</Words>
  <Application>Microsoft Office PowerPoint</Application>
  <PresentationFormat>Custom</PresentationFormat>
  <Paragraphs>135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6151</cp:revision>
  <dcterms:created xsi:type="dcterms:W3CDTF">2020-10-27T13:35:18Z</dcterms:created>
  <dcterms:modified xsi:type="dcterms:W3CDTF">2023-05-15T16:44:28Z</dcterms:modified>
</cp:coreProperties>
</file>